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51"/>
    <p:sldMasterId id="2147483779" r:id="rId52"/>
  </p:sldMasterIdLst>
  <p:notesMasterIdLst>
    <p:notesMasterId r:id="rId72"/>
  </p:notesMasterIdLst>
  <p:handoutMasterIdLst>
    <p:handoutMasterId r:id="rId73"/>
  </p:handoutMasterIdLst>
  <p:sldIdLst>
    <p:sldId id="409" r:id="rId53"/>
    <p:sldId id="532" r:id="rId54"/>
    <p:sldId id="533" r:id="rId55"/>
    <p:sldId id="541" r:id="rId56"/>
    <p:sldId id="535" r:id="rId57"/>
    <p:sldId id="542" r:id="rId58"/>
    <p:sldId id="548" r:id="rId59"/>
    <p:sldId id="554" r:id="rId60"/>
    <p:sldId id="519" r:id="rId61"/>
    <p:sldId id="549" r:id="rId62"/>
    <p:sldId id="550" r:id="rId63"/>
    <p:sldId id="551" r:id="rId64"/>
    <p:sldId id="552" r:id="rId65"/>
    <p:sldId id="555" r:id="rId66"/>
    <p:sldId id="556" r:id="rId67"/>
    <p:sldId id="546" r:id="rId68"/>
    <p:sldId id="534" r:id="rId69"/>
    <p:sldId id="553" r:id="rId70"/>
    <p:sldId id="479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" initials="I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AB4"/>
    <a:srgbClr val="000000"/>
    <a:srgbClr val="00009A"/>
    <a:srgbClr val="0000C4"/>
    <a:srgbClr val="0000FF"/>
    <a:srgbClr val="0033CC"/>
    <a:srgbClr val="00D1CC"/>
    <a:srgbClr val="DCE6F2"/>
    <a:srgbClr val="003366"/>
    <a:srgbClr val="0D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69" autoAdjust="0"/>
    <p:restoredTop sz="95355" autoAdjust="0"/>
  </p:normalViewPr>
  <p:slideViewPr>
    <p:cSldViewPr snapToGrid="0">
      <p:cViewPr varScale="1">
        <p:scale>
          <a:sx n="92" d="100"/>
          <a:sy n="92" d="100"/>
        </p:scale>
        <p:origin x="5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266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76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slide" Target="slides/slide14.xml"/><Relationship Id="rId7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Master" Target="slideMasters/slideMaster1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3A3D26D-FEAD-4658-8DD7-8E9574143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61A6922-895E-4656-9746-DE4C1B6A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7.PNG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Handbook on Siting Renewable Energy Projects…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123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Goal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Emphasize that RE projects may occur during several phases of cleanup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Provide key considerations for integrating RE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200" b="0" kern="0" dirty="0" smtClean="0">
                <a:solidFill>
                  <a:schemeClr val="tx1"/>
                </a:solidFill>
                <a:latin typeface="Arial" charset="0"/>
                <a:ea typeface="+mn-ea"/>
                <a:cs typeface="ＭＳ Ｐゴシック"/>
              </a:rPr>
              <a:t>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into cleanup processes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B123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following tools are included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Checklists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Maps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Solar and wind decision trees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ＭＳ Ｐゴシック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Best Practices for Siting Solar PV on MSW Landfills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Provides overview of Solar PV Systems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Provides unique considerations, challenges, and best practices for siting solar PV on MSW landfills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Provides information on power generation and deal structures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Provides examples of solar PV on landfill projects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ＭＳ Ｐゴシック"/>
              </a:rPr>
              <a:t>Provides tools and resources to help facilitate solar PV on landfills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Installations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-- Sell wholesale electricity;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 sited on landfills; and are located in policy supportive states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" y="4722966"/>
            <a:ext cx="623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Most Installations</a:t>
            </a:r>
            <a:r>
              <a:rPr lang="en-US" sz="1400" dirty="0"/>
              <a:t> </a:t>
            </a:r>
            <a:r>
              <a:rPr lang="en-US" sz="1400" dirty="0" smtClean="0"/>
              <a:t>-- Sell wholesale electricity; </a:t>
            </a:r>
          </a:p>
          <a:p>
            <a:r>
              <a:rPr lang="en-US" sz="1400" dirty="0" smtClean="0"/>
              <a:t>are sited on landfills; and are located in policy supportive states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9651" y="5799975"/>
            <a:ext cx="1357050" cy="1580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" y="5773276"/>
            <a:ext cx="1471762" cy="16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8B5547-2856-45B1-A630-0F5920A7C9EF}" type="slidenum">
              <a:rPr lang="en-US" smtClean="0"/>
              <a:pPr>
                <a:spcBef>
                  <a:spcPct val="0"/>
                </a:spcBef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41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screen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48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fld id="{48CAC5A3-FF37-462E-B1C7-A851DAC74DA5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E2FF-CAA3-444A-B151-DB0719918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4159-F8C7-42E3-B910-B90324DC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946A-8E8D-492D-8B3F-15AFC2A9ED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2484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8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4040188" cy="3992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1"/>
            <a:ext cx="4041775" cy="3992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6163-D360-435C-A71B-0EBD0856A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9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BF85-8273-467B-A480-F76B45046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4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E592-1D6E-483C-8A22-604D57E588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037E-A4A9-42D4-B0F4-8FF04C4FCA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D89A-6B37-4DB1-A872-3727230C5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 sz="3200" b="0" kern="0" smtClean="0">
                <a:solidFill>
                  <a:srgbClr val="FFFFFF">
                    <a:lumMod val="95000"/>
                  </a:srgbClr>
                </a:solidFill>
                <a:latin typeface="Arial"/>
                <a:ea typeface="+mj-ea"/>
                <a:cs typeface="ＭＳ Ｐゴシック"/>
              </a:rPr>
              <a:t>Click to edit Master title style</a:t>
            </a:r>
            <a:endParaRPr lang="en-US" sz="3200" b="0" kern="0" dirty="0">
              <a:solidFill>
                <a:srgbClr val="FFFFFF">
                  <a:lumMod val="95000"/>
                </a:srgbClr>
              </a:solidFill>
              <a:latin typeface="Arial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900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F1C5-756D-47B0-ACDF-2A5E0616C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5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5524-82EA-4EEF-BBD5-630167DFE9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9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8B70-D7C2-4274-B5B0-0C7094003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774E-D558-406E-AA52-A54C3A914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13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6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3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5" cstate="screen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fld id="{48CAC5A3-FF37-462E-B1C7-A851DAC74DA5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84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5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tracker.waterboards.ca.gov/" TargetMode="External"/><Relationship Id="rId2" Type="http://schemas.openxmlformats.org/officeDocument/2006/relationships/hyperlink" Target="http://www.envirostor.dtsc.ca.gov/public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alrecycle.ca.gov/SwFacilities/Directo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6584" y="-13355"/>
            <a:ext cx="128016" cy="6871355"/>
          </a:xfrm>
          <a:prstGeom prst="rect">
            <a:avLst/>
          </a:prstGeom>
          <a:solidFill>
            <a:srgbClr val="93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415" y="1516529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RE-Powering America’s Land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Siting Renewable Energy on Potentially Contaminated Land, Landfills and Mine Sites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E:\BATS II 217_CPA\RE_Power Photo Archive\pitts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1" y="3978365"/>
            <a:ext cx="6629400" cy="28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20461" y="3867220"/>
            <a:ext cx="6705600" cy="111145"/>
          </a:xfrm>
          <a:prstGeom prst="rect">
            <a:avLst/>
          </a:prstGeom>
          <a:solidFill>
            <a:srgbClr val="93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01"/>
            <a:ext cx="2390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7" y="1996475"/>
            <a:ext cx="7848463" cy="41826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313834" y="1356980"/>
            <a:ext cx="8135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Purpose</a:t>
            </a:r>
            <a:r>
              <a:rPr lang="en-US" altLang="en-US" sz="1800" b="0" dirty="0"/>
              <a:t>: To screen sites for suitability for a solar PV or wind energy </a:t>
            </a:r>
            <a:r>
              <a:rPr lang="en-US" altLang="en-US" sz="1800" b="0" dirty="0" smtClean="0"/>
              <a:t>project</a:t>
            </a:r>
            <a:endParaRPr lang="en-US" altLang="en-US" sz="1800" b="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722918" cy="685800"/>
          </a:xfrm>
        </p:spPr>
        <p:txBody>
          <a:bodyPr/>
          <a:lstStyle/>
          <a:p>
            <a:r>
              <a:rPr lang="en-US" sz="2800" dirty="0" smtClean="0"/>
              <a:t>RE-Powering’s Electronic Decision Tree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316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505200" y="1609726"/>
            <a:ext cx="5562600" cy="51323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9532" y="1821656"/>
            <a:ext cx="3221037" cy="45799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State &amp; Local Governments and Non-Profit Organizations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screen and prioritize existing sites in communities for their suitability for a renewable energy installation</a:t>
            </a:r>
          </a:p>
          <a:p>
            <a:pPr eaLnBrk="1" hangingPunct="1">
              <a:defRPr/>
            </a:pPr>
            <a:endParaRPr lang="en-US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Renewable Energy Developers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To introduce considerations unique to redevelopment of potentially contaminated sites and provide a common framework for interactions with state and local governments during project development phase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Clean-up Project Managers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To facilitate site screening by sharing tool with owners or operators of potentially contaminated sites and other interested parties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sz="1600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63"/>
            <a:ext cx="7315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RE-Powering’s Electronic Decision Tree</a:t>
            </a:r>
          </a:p>
        </p:txBody>
      </p: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3657600" y="1981200"/>
            <a:ext cx="3200400" cy="2149475"/>
            <a:chOff x="3962400" y="1355581"/>
            <a:chExt cx="3200400" cy="2149619"/>
          </a:xfrm>
        </p:grpSpPr>
        <p:pic>
          <p:nvPicPr>
            <p:cNvPr id="15" name="Picture 2" descr="http://www.epa.gov/reg3hwmd/npl/DED041212473/photos/standardchlorine-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2400" y="1371457"/>
              <a:ext cx="3124200" cy="2133743"/>
            </a:xfrm>
            <a:prstGeom prst="rect">
              <a:avLst/>
            </a:prstGeom>
            <a:solidFill>
              <a:schemeClr val="bg1">
                <a:lumMod val="50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16" name="Rectangle 15"/>
            <p:cNvSpPr/>
            <p:nvPr/>
          </p:nvSpPr>
          <p:spPr bwMode="auto">
            <a:xfrm>
              <a:off x="3962400" y="1355581"/>
              <a:ext cx="3200400" cy="696960"/>
            </a:xfrm>
            <a:prstGeom prst="rect">
              <a:avLst/>
            </a:prstGeom>
            <a:solidFill>
              <a:schemeClr val="bg1">
                <a:lumMod val="50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0"/>
            <a:lstStyle/>
            <a:p>
              <a:pPr>
                <a:defRPr/>
              </a:pPr>
              <a:r>
                <a:rPr lang="en-US" sz="1400" dirty="0">
                  <a:latin typeface="Arial" charset="0"/>
                </a:rPr>
                <a:t>Brownfields, Superfund sites, mines, or sites permitted to manage hazardous waste</a:t>
              </a:r>
            </a:p>
          </p:txBody>
        </p:sp>
      </p:grpSp>
      <p:grpSp>
        <p:nvGrpSpPr>
          <p:cNvPr id="19462" name="Group 22"/>
          <p:cNvGrpSpPr>
            <a:grpSpLocks/>
          </p:cNvGrpSpPr>
          <p:nvPr/>
        </p:nvGrpSpPr>
        <p:grpSpPr bwMode="auto">
          <a:xfrm>
            <a:off x="6858000" y="1981200"/>
            <a:ext cx="2133600" cy="2130425"/>
            <a:chOff x="6858000" y="1600200"/>
            <a:chExt cx="2133600" cy="2130552"/>
          </a:xfrm>
        </p:grpSpPr>
        <p:pic>
          <p:nvPicPr>
            <p:cNvPr id="19470" name="Picture 4" descr="Atlanta's Hickory Ridge Landfill Capped with 1 MW Solar 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" r="21498"/>
            <a:stretch>
              <a:fillRect/>
            </a:stretch>
          </p:blipFill>
          <p:spPr bwMode="auto">
            <a:xfrm>
              <a:off x="6858000" y="1600200"/>
              <a:ext cx="2133600" cy="21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6954838" y="1601788"/>
              <a:ext cx="2036762" cy="317519"/>
            </a:xfrm>
            <a:prstGeom prst="rect">
              <a:avLst/>
            </a:prstGeom>
            <a:solidFill>
              <a:schemeClr val="bg1">
                <a:lumMod val="50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0"/>
            <a:lstStyle/>
            <a:p>
              <a:pPr>
                <a:defRPr/>
              </a:pPr>
              <a:r>
                <a:rPr lang="en-US" sz="1400" dirty="0">
                  <a:latin typeface="Arial" charset="0"/>
                </a:rPr>
                <a:t>Landfills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065587" y="1640681"/>
            <a:ext cx="444182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Potentially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Contaminated or Underutilized Sites</a:t>
            </a:r>
          </a:p>
        </p:txBody>
      </p:sp>
      <p:pic>
        <p:nvPicPr>
          <p:cNvPr id="19464" name="Picture 21" descr="hugeinsta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511675"/>
            <a:ext cx="19177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644900" y="4227513"/>
            <a:ext cx="3670300" cy="280987"/>
          </a:xfrm>
          <a:prstGeom prst="rect">
            <a:avLst/>
          </a:prstGeom>
          <a:solidFill>
            <a:schemeClr val="bg1">
              <a:lumMod val="50000"/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/>
          <a:lstStyle/>
          <a:p>
            <a:pPr>
              <a:defRPr/>
            </a:pPr>
            <a:r>
              <a:rPr lang="en-US" sz="1400" dirty="0">
                <a:latin typeface="Arial" charset="0"/>
              </a:rPr>
              <a:t> Underutilized rooftops and parking lots</a:t>
            </a:r>
          </a:p>
        </p:txBody>
      </p:sp>
      <p:grpSp>
        <p:nvGrpSpPr>
          <p:cNvPr id="19466" name="Group 34"/>
          <p:cNvGrpSpPr>
            <a:grpSpLocks/>
          </p:cNvGrpSpPr>
          <p:nvPr/>
        </p:nvGrpSpPr>
        <p:grpSpPr bwMode="auto">
          <a:xfrm>
            <a:off x="7315200" y="4227513"/>
            <a:ext cx="1692275" cy="2279650"/>
            <a:chOff x="7315200" y="3962400"/>
            <a:chExt cx="1600200" cy="2133600"/>
          </a:xfrm>
        </p:grpSpPr>
        <p:pic>
          <p:nvPicPr>
            <p:cNvPr id="19468" name="Picture 12" descr="http://www.epa.gov/superfund/30years/photo/images/presentation/20cantwel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965575"/>
              <a:ext cx="1600200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 bwMode="auto">
            <a:xfrm>
              <a:off x="7315200" y="3962400"/>
              <a:ext cx="1600200" cy="304587"/>
            </a:xfrm>
            <a:prstGeom prst="rect">
              <a:avLst/>
            </a:prstGeom>
            <a:solidFill>
              <a:schemeClr val="bg1">
                <a:lumMod val="50000"/>
                <a:alpha val="4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0"/>
            <a:lstStyle/>
            <a:p>
              <a:pPr>
                <a:defRPr/>
              </a:pPr>
              <a:r>
                <a:rPr lang="en-US" sz="1400" dirty="0">
                  <a:latin typeface="Arial" charset="0"/>
                </a:rPr>
                <a:t>Abandoned parcels</a:t>
              </a:r>
            </a:p>
          </p:txBody>
        </p:sp>
      </p:grpSp>
      <p:pic>
        <p:nvPicPr>
          <p:cNvPr id="1946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08500"/>
            <a:ext cx="17526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50" y="120761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Stakeholders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155461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Targeted Sites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336" y="0"/>
            <a:ext cx="6733309" cy="685800"/>
          </a:xfrm>
        </p:spPr>
        <p:txBody>
          <a:bodyPr/>
          <a:lstStyle/>
          <a:p>
            <a:r>
              <a:rPr lang="en-US" sz="2800" dirty="0" smtClean="0"/>
              <a:t>RE-Powering’s Electronic Decision Tree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7949" y="1376464"/>
            <a:ext cx="317273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Walks users through key considerations with a series of </a:t>
            </a:r>
          </a:p>
          <a:p>
            <a:r>
              <a:rPr lang="en-US" sz="1600" dirty="0" smtClean="0"/>
              <a:t>Yes / No / Skip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9800" y="1376463"/>
            <a:ext cx="378894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Supplements questions with additional information, </a:t>
            </a:r>
            <a:r>
              <a:rPr lang="en-US" sz="1600" dirty="0" smtClean="0"/>
              <a:t>tips, </a:t>
            </a:r>
            <a:r>
              <a:rPr lang="en-US" sz="1600" dirty="0"/>
              <a:t>and </a:t>
            </a:r>
            <a:r>
              <a:rPr lang="en-US" sz="1600" dirty="0" smtClean="0"/>
              <a:t>links to </a:t>
            </a:r>
            <a:r>
              <a:rPr lang="en-US" sz="1600" dirty="0"/>
              <a:t>relevant resources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2" y="2477522"/>
            <a:ext cx="7625336" cy="3379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074" y="5988379"/>
            <a:ext cx="681643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Generates reports of the screening results, including user </a:t>
            </a:r>
            <a:r>
              <a:rPr lang="en-US" sz="1600" dirty="0" smtClean="0"/>
              <a:t>annotations, </a:t>
            </a:r>
            <a:r>
              <a:rPr lang="en-US" sz="1600" dirty="0"/>
              <a:t>that can be printed or imported into other documents</a:t>
            </a:r>
          </a:p>
        </p:txBody>
      </p:sp>
    </p:spTree>
    <p:extLst>
      <p:ext uri="{BB962C8B-B14F-4D97-AF65-F5344CB8AC3E}">
        <p14:creationId xmlns:p14="http://schemas.microsoft.com/office/powerpoint/2010/main" val="108354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5854"/>
            <a:ext cx="6712527" cy="685800"/>
          </a:xfrm>
        </p:spPr>
        <p:txBody>
          <a:bodyPr/>
          <a:lstStyle/>
          <a:p>
            <a:r>
              <a:rPr lang="en-US" sz="2800" dirty="0" smtClean="0"/>
              <a:t>RE-Powering’s Electronic Decision Tree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5473" y="1319646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 Guide Snapshot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3" y="1999162"/>
            <a:ext cx="8049164" cy="41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408718" cy="685800"/>
          </a:xfrm>
        </p:spPr>
        <p:txBody>
          <a:bodyPr/>
          <a:lstStyle/>
          <a:p>
            <a:r>
              <a:rPr lang="en-US" sz="2800" dirty="0" smtClean="0"/>
              <a:t>Considerations for Brownfields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6123" y="1818241"/>
            <a:ext cx="8501459" cy="19952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altLang="en-US" sz="2000" kern="0" dirty="0" smtClean="0">
                <a:solidFill>
                  <a:srgbClr val="00009A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Latha" panose="020B0604020202020204" pitchFamily="34" charset="0"/>
              </a:rPr>
              <a:t>Sites that have been assessed for contaminants and cleaned up (or where clean-up is not required) are good candidates for a near-term RE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kern="0" dirty="0" smtClean="0">
                <a:solidFill>
                  <a:srgbClr val="00009A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Latha" panose="020B0604020202020204" pitchFamily="34" charset="0"/>
              </a:rPr>
              <a:t>Sites that have a long-term cleanup plan that doesn’t disturb the surface are also good candidates for a near-term RE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072" y="1121266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General Tips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06" y="4042350"/>
            <a:ext cx="3908950" cy="2629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676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221682" cy="685800"/>
          </a:xfrm>
        </p:spPr>
        <p:txBody>
          <a:bodyPr/>
          <a:lstStyle/>
          <a:p>
            <a:r>
              <a:rPr lang="en-US" sz="2800" dirty="0" smtClean="0"/>
              <a:t>Considerations for Brownfields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74072" y="1121266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General Tips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9642" y="1882543"/>
            <a:ext cx="8428722" cy="25610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spcAft>
                <a:spcPts val="1800"/>
              </a:spcAft>
              <a:buFont typeface="+mj-lt"/>
              <a:buAutoNum type="arabicPeriod" startAt="3"/>
            </a:pPr>
            <a:r>
              <a:rPr lang="en-US" altLang="en-US" sz="2000" kern="0" dirty="0" smtClean="0">
                <a:solidFill>
                  <a:srgbClr val="00009A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portion of a large site might be suitable for RE even if cleanup activity is occurring on other parts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en-US" sz="2000" kern="0" dirty="0" smtClean="0">
                <a:solidFill>
                  <a:srgbClr val="00009A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prospect of a RE project could motivate local action to apply for funds for site assessment and cleanup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07" y="4021282"/>
            <a:ext cx="631375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7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Considerations for Landfills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15047" y="1654264"/>
            <a:ext cx="6242787" cy="3955961"/>
          </a:xfrm>
        </p:spPr>
        <p:txBody>
          <a:bodyPr/>
          <a:lstStyle/>
          <a:p>
            <a:r>
              <a:rPr lang="en-US" altLang="en-US" b="1" dirty="0" smtClean="0"/>
              <a:t>Landfill closure status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r>
              <a:rPr lang="en-US" altLang="en-US" b="1" dirty="0" smtClean="0"/>
              <a:t>Other land use restrictions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r>
              <a:rPr lang="en-US" altLang="en-US" b="1" dirty="0" smtClean="0"/>
              <a:t>Settling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r>
              <a:rPr lang="en-US" altLang="en-US" b="1" dirty="0" smtClean="0"/>
              <a:t>Compatibility with </a:t>
            </a:r>
          </a:p>
          <a:p>
            <a:pPr lvl="1"/>
            <a:r>
              <a:rPr lang="en-US" altLang="en-US" b="1" dirty="0" smtClean="0"/>
              <a:t>piping / collection systems</a:t>
            </a:r>
          </a:p>
          <a:p>
            <a:pPr lvl="1"/>
            <a:r>
              <a:rPr lang="en-US" altLang="en-US" b="1" dirty="0" smtClean="0"/>
              <a:t>leachate and landfill gas system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r>
              <a:rPr lang="en-US" altLang="en-US" b="1" dirty="0" smtClean="0"/>
              <a:t>Erosion control, </a:t>
            </a:r>
            <a:r>
              <a:rPr lang="en-US" altLang="en-US" b="1" dirty="0" err="1"/>
              <a:t>s</a:t>
            </a:r>
            <a:r>
              <a:rPr lang="en-US" altLang="en-US" b="1" dirty="0" err="1" smtClean="0"/>
              <a:t>tormwater</a:t>
            </a:r>
            <a:r>
              <a:rPr lang="en-US" altLang="en-US" b="1" dirty="0" smtClean="0"/>
              <a:t> </a:t>
            </a:r>
            <a:r>
              <a:rPr lang="en-US" altLang="en-US" b="1" dirty="0"/>
              <a:t>m</a:t>
            </a:r>
            <a:r>
              <a:rPr lang="en-US" altLang="en-US" b="1" dirty="0" smtClean="0"/>
              <a:t>anagement 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endParaRPr lang="en-US" altLang="en-US" dirty="0" smtClean="0"/>
          </a:p>
        </p:txBody>
      </p:sp>
      <p:pic>
        <p:nvPicPr>
          <p:cNvPr id="348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45" y="1654264"/>
            <a:ext cx="3413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edia.marketwire.com/attachments/201202/40128_120209KSEPPR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5553" y="4194459"/>
            <a:ext cx="2772117" cy="222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3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647" y="46511"/>
            <a:ext cx="7382977" cy="92248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0" kern="0" noProof="0" dirty="0" smtClean="0">
                <a:solidFill>
                  <a:schemeClr val="bg1"/>
                </a:solidFill>
                <a:cs typeface="ＭＳ Ｐゴシック"/>
              </a:rPr>
              <a:t>EPA Brownfields Grants Opportunities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073" y="1383669"/>
            <a:ext cx="662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www.epa.gov/brownfields/apply-brownfields-grant-funding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56" y="2078188"/>
            <a:ext cx="8312300" cy="44473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447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647" y="46511"/>
            <a:ext cx="7382977" cy="92248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How Can EPA Help?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055" y="1436254"/>
            <a:ext cx="8051945" cy="52035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200" kern="0" dirty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D</a:t>
            </a:r>
            <a:r>
              <a:rPr lang="en-US" altLang="en-US" sz="220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emonstrate RE-Powering site identification &amp; screening tools</a:t>
            </a:r>
            <a:br>
              <a:rPr lang="en-US" altLang="en-US" sz="220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</a:br>
            <a:endParaRPr lang="en-US" altLang="en-US" sz="2200" kern="0" dirty="0" smtClean="0">
              <a:latin typeface="Malgun Gothic" panose="020B0503020000020004" pitchFamily="34" charset="-127"/>
              <a:ea typeface="Malgun Gothic" panose="020B0503020000020004" pitchFamily="34" charset="-127"/>
              <a:cs typeface="Arial Unicode MS" panose="020B0604020202020204" pitchFamily="34" charset="-128"/>
            </a:endParaRPr>
          </a:p>
          <a:p>
            <a:r>
              <a:rPr lang="en-US" altLang="en-US" sz="220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Facilitate connections to State Project Managers for sites that are locally screened</a:t>
            </a:r>
          </a:p>
          <a:p>
            <a:pPr lvl="1">
              <a:spcAft>
                <a:spcPts val="600"/>
              </a:spcAft>
            </a:pPr>
            <a:r>
              <a:rPr lang="en-US" altLang="en-US" sz="2200" b="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Groundwork needed to gather info on sites; will likely involve connecting to State oversight agencies</a:t>
            </a:r>
          </a:p>
          <a:p>
            <a:pPr lvl="2">
              <a:spcAft>
                <a:spcPts val="600"/>
              </a:spcAft>
            </a:pPr>
            <a:r>
              <a:rPr lang="en-US" altLang="en-US" b="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California Dept. of Toxic Substances Control</a:t>
            </a:r>
          </a:p>
          <a:p>
            <a:pPr lvl="2">
              <a:spcAft>
                <a:spcPts val="600"/>
              </a:spcAft>
            </a:pPr>
            <a:r>
              <a:rPr lang="en-US" altLang="en-US" b="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Regional Water Quality Control Board</a:t>
            </a:r>
            <a:br>
              <a:rPr lang="en-US" altLang="en-US" b="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</a:br>
            <a:endParaRPr lang="en-US" altLang="en-US" b="0" kern="0" dirty="0" smtClean="0">
              <a:latin typeface="Malgun Gothic" panose="020B0503020000020004" pitchFamily="34" charset="-127"/>
              <a:ea typeface="Malgun Gothic" panose="020B0503020000020004" pitchFamily="34" charset="-127"/>
              <a:cs typeface="Arial Unicode MS" panose="020B0604020202020204" pitchFamily="34" charset="-128"/>
            </a:endParaRPr>
          </a:p>
          <a:p>
            <a:r>
              <a:rPr lang="en-US" altLang="en-US" sz="220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Lend other support</a:t>
            </a:r>
          </a:p>
          <a:p>
            <a:pPr lvl="1"/>
            <a:r>
              <a:rPr lang="en-US" altLang="en-US" sz="2200" b="0" kern="0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Arial Unicode MS" panose="020B0604020202020204" pitchFamily="34" charset="-128"/>
              </a:rPr>
              <a:t>E.g., point to successful RE projects on landfills and remediated sites, clarify liability</a:t>
            </a:r>
          </a:p>
        </p:txBody>
      </p:sp>
    </p:spTree>
    <p:extLst>
      <p:ext uri="{BB962C8B-B14F-4D97-AF65-F5344CB8AC3E}">
        <p14:creationId xmlns:p14="http://schemas.microsoft.com/office/powerpoint/2010/main" val="243543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371" y="108333"/>
            <a:ext cx="7315200" cy="618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 eaLnBrk="1" hangingPunct="1"/>
            <a:r>
              <a:rPr lang="en-US" b="0" dirty="0" smtClean="0">
                <a:solidFill>
                  <a:schemeClr val="bg1"/>
                </a:solidFill>
              </a:rPr>
              <a:t>RE-Powering America’s Land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6800" y="1903605"/>
            <a:ext cx="6172200" cy="47244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4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www.epa.gov/re-powering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8641" y="3173318"/>
            <a:ext cx="3810596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457200">
              <a:spcBef>
                <a:spcPct val="20000"/>
              </a:spcBef>
            </a:pPr>
            <a:r>
              <a:rPr lang="en-US" sz="1600" kern="0" dirty="0" smtClean="0">
                <a:latin typeface="Arial"/>
              </a:rPr>
              <a:t>Karen Irwin</a:t>
            </a:r>
          </a:p>
          <a:p>
            <a:pPr marL="0" lvl="3" indent="-457200">
              <a:spcBef>
                <a:spcPct val="20000"/>
              </a:spcBef>
            </a:pPr>
            <a:r>
              <a:rPr lang="en-US" sz="1600" b="0" i="1" kern="0" dirty="0" smtClean="0">
                <a:latin typeface="Arial"/>
              </a:rPr>
              <a:t>Sustainable Local Government Lead, </a:t>
            </a:r>
          </a:p>
          <a:p>
            <a:pPr marL="0" lvl="3" indent="-457200">
              <a:spcBef>
                <a:spcPct val="20000"/>
              </a:spcBef>
            </a:pPr>
            <a:r>
              <a:rPr lang="en-US" sz="1600" b="0" i="1" kern="0" dirty="0" smtClean="0">
                <a:latin typeface="Arial"/>
              </a:rPr>
              <a:t>EPA Region 9, Land Division</a:t>
            </a:r>
          </a:p>
          <a:p>
            <a:pPr marL="228600" lvl="4" indent="-228600">
              <a:spcBef>
                <a:spcPct val="20000"/>
              </a:spcBef>
            </a:pPr>
            <a:r>
              <a:rPr lang="en-US" sz="1600" b="0" u="sng" kern="0" dirty="0">
                <a:solidFill>
                  <a:srgbClr val="0070C0"/>
                </a:solidFill>
                <a:latin typeface="Arial"/>
              </a:rPr>
              <a:t>i</a:t>
            </a:r>
            <a:r>
              <a:rPr lang="en-US" sz="1600" b="0" u="sng" kern="0" dirty="0" smtClean="0">
                <a:solidFill>
                  <a:srgbClr val="0070C0"/>
                </a:solidFill>
                <a:latin typeface="Arial"/>
              </a:rPr>
              <a:t>rwin.karen@epa.gov</a:t>
            </a:r>
            <a:endParaRPr lang="en-US" sz="1600" b="0" u="sng" kern="0" dirty="0">
              <a:solidFill>
                <a:srgbClr val="0070C0"/>
              </a:solidFill>
              <a:latin typeface="Arial"/>
            </a:endParaRPr>
          </a:p>
          <a:p>
            <a:pPr marL="228600" lvl="4" indent="-228600">
              <a:spcBef>
                <a:spcPct val="20000"/>
              </a:spcBef>
            </a:pPr>
            <a:r>
              <a:rPr lang="en-US" sz="1600" b="0" kern="0" dirty="0" smtClean="0">
                <a:latin typeface="Arial"/>
              </a:rPr>
              <a:t>(415) 947-4116</a:t>
            </a:r>
          </a:p>
        </p:txBody>
      </p:sp>
    </p:spTree>
    <p:extLst>
      <p:ext uri="{BB962C8B-B14F-4D97-AF65-F5344CB8AC3E}">
        <p14:creationId xmlns:p14="http://schemas.microsoft.com/office/powerpoint/2010/main" val="837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Renewables on Potentially Contaminated Lands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841"/>
            <a:ext cx="9163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6002031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Gain community support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1108354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Leverage existing</a:t>
            </a:r>
          </a:p>
          <a:p>
            <a:pPr algn="ctr"/>
            <a:r>
              <a:rPr lang="en-US" sz="1100" b="1" dirty="0" smtClean="0"/>
              <a:t>infrastructure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5349241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Improve project economics through reduced land costs &amp; tax incentives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2072641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Protect open </a:t>
            </a:r>
          </a:p>
          <a:p>
            <a:pPr algn="ctr"/>
            <a:r>
              <a:rPr lang="en-US" sz="1100" b="1" dirty="0" smtClean="0"/>
              <a:t>space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1396277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Build sustainable land development strategy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2377441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Provide low-cost, clean power to communities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494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Reduce project cycle times with streamlined zoning and permitting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588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648" y="46511"/>
            <a:ext cx="7021286" cy="92248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0" kern="0" dirty="0">
                <a:solidFill>
                  <a:schemeClr val="bg1"/>
                </a:solidFill>
                <a:cs typeface="ＭＳ Ｐゴシック"/>
              </a:rPr>
              <a:t>Redevelopment Tools and </a:t>
            </a:r>
            <a:r>
              <a:rPr lang="en-US" sz="3200" b="0" kern="0" dirty="0" smtClean="0">
                <a:solidFill>
                  <a:schemeClr val="bg1"/>
                </a:solidFill>
                <a:cs typeface="ＭＳ Ｐゴシック"/>
              </a:rPr>
              <a:t>Resources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7674" y="1270485"/>
            <a:ext cx="7716413" cy="5525078"/>
            <a:chOff x="-391120" y="1319609"/>
            <a:chExt cx="7716413" cy="55250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1120" y="1933788"/>
              <a:ext cx="4204308" cy="3853198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11034" y="1319609"/>
              <a:ext cx="2809940" cy="42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9750" y="1933788"/>
              <a:ext cx="3325543" cy="430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0978" y="3507823"/>
              <a:ext cx="2579992" cy="3336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80975" y="104775"/>
            <a:ext cx="81534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RE-Powering Mapper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Google Earth Overlay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914900" y="1371600"/>
            <a:ext cx="42291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Mapped inventory of 80,000+ EPA and select state tracked sites (over 43 million acres of land)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Incorporates data from: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EPA Cleanup and Landfill Programs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National Renewable Energy Lab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Wind, Solar, and Biomass Resources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Southern Methodist University and USGS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Geothermal	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Department of Homeland Security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U.S. Highways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Railroads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Transmission Lines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Substations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0" kern="0" dirty="0" smtClean="0">
                <a:latin typeface="+mn-lt"/>
                <a:cs typeface="ＭＳ Ｐゴシック"/>
              </a:rPr>
              <a:t>State Agencies from CA, HI, IL, MA, NJ, NY, OR, PA, TX, VA, and WV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1905000" y="6400800"/>
            <a:ext cx="5486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38" y="1159727"/>
            <a:ext cx="4385719" cy="52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10" y="1172621"/>
            <a:ext cx="1133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9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8" y="1182128"/>
            <a:ext cx="6004036" cy="5502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577" y="107984"/>
            <a:ext cx="6477000" cy="57443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noProof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Potential Power Generation Capacity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730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596" y="0"/>
            <a:ext cx="6064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Sites in RE-Powering Mapper</a:t>
            </a:r>
            <a:endParaRPr lang="en-US" sz="3200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4090"/>
              </p:ext>
            </p:extLst>
          </p:nvPr>
        </p:nvGraphicFramePr>
        <p:xfrm>
          <a:off x="820616" y="1506790"/>
          <a:ext cx="7502769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824"/>
                <a:gridCol w="1571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Sites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Associated with Federal Programs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# of Sites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Abandoned Mine Land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Brownfield</a:t>
                      </a:r>
                      <a:r>
                        <a:rPr lang="en-US" sz="1400" baseline="0" dirty="0" smtClean="0"/>
                        <a:t> Program Sites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26,030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Superfund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2,009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Landfills - Landfill</a:t>
                      </a:r>
                      <a:r>
                        <a:rPr lang="en-US" sz="1400" baseline="0" dirty="0" smtClean="0"/>
                        <a:t> Methane Outreach Program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2,062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RCRA</a:t>
                      </a:r>
                      <a:r>
                        <a:rPr lang="en-US" sz="1400" baseline="0" dirty="0" smtClean="0"/>
                        <a:t> Corrective Action Sites (i.e., sites that require hazardous waste permits)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3,759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34,326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Identified Sites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# of Sites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California</a:t>
                      </a:r>
                      <a:r>
                        <a:rPr lang="en-US" sz="1400" baseline="0" dirty="0" smtClean="0"/>
                        <a:t> (7,622), Hawaii (1,180), Illinois (5,541), Massachusetts (1,495), New Jersey (10,362), New York (2,180), Oregon (4,743), Pennsylvania (5,543), Texas (1,150), Virginia (5,422), West Virginia (2,103)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47,341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Federal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and State Sites in the Mapper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81,667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24727" y="6211454"/>
            <a:ext cx="2877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10,000 sites in California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687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Sample of site listings and pre-screening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</a:rPr>
              <a:t>info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170"/>
            <a:ext cx="9144000" cy="4402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1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687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State-Managed Site Databases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938" y="1134916"/>
            <a:ext cx="8487207" cy="583738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en-US" sz="2400" b="0" kern="0" dirty="0" smtClean="0">
                <a:solidFill>
                  <a:schemeClr val="accent6">
                    <a:lumMod val="75000"/>
                  </a:schemeClr>
                </a:solidFill>
              </a:rPr>
              <a:t>California Dept. of Toxic Substances Control (DTSC)</a:t>
            </a:r>
          </a:p>
          <a:p>
            <a:pPr marL="0" indent="0" algn="ctr">
              <a:buNone/>
            </a:pPr>
            <a:r>
              <a:rPr lang="en-US" altLang="en-US" sz="2200" b="0" kern="0" dirty="0" smtClean="0"/>
              <a:t>Brownfields and Hazardous Waste Sites</a:t>
            </a:r>
          </a:p>
          <a:p>
            <a:pPr marL="0" indent="0" algn="ctr">
              <a:buNone/>
            </a:pPr>
            <a:r>
              <a:rPr lang="en-US" altLang="en-US" sz="2000" kern="0" dirty="0" err="1" smtClean="0"/>
              <a:t>Envirostor</a:t>
            </a:r>
            <a:endParaRPr lang="en-US" altLang="en-US" sz="2000" kern="0" dirty="0" smtClean="0"/>
          </a:p>
          <a:p>
            <a:pPr marL="0" indent="0" algn="ctr">
              <a:buNone/>
            </a:pPr>
            <a:r>
              <a:rPr lang="en-US" sz="1800" u="sng" dirty="0" smtClean="0">
                <a:hlinkClick r:id="rId2"/>
              </a:rPr>
              <a:t>www.envirostor.dtsc.ca.gov/public</a:t>
            </a:r>
            <a:r>
              <a:rPr lang="en-US" sz="1800" u="sng" dirty="0">
                <a:hlinkClick r:id="rId2"/>
              </a:rPr>
              <a:t>/</a:t>
            </a:r>
            <a:endParaRPr lang="en-US" altLang="en-US" sz="1800" b="0" kern="0" dirty="0" smtClean="0"/>
          </a:p>
          <a:p>
            <a:pPr marL="0" indent="0" algn="ctr">
              <a:buNone/>
            </a:pPr>
            <a:endParaRPr lang="en-US" altLang="en-US" sz="2400" b="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en-US" sz="2400" b="0" kern="0" dirty="0" smtClean="0">
                <a:solidFill>
                  <a:schemeClr val="accent6">
                    <a:lumMod val="75000"/>
                  </a:schemeClr>
                </a:solidFill>
              </a:rPr>
              <a:t>State Water Resources Control Board</a:t>
            </a:r>
          </a:p>
          <a:p>
            <a:pPr marL="0" indent="0" algn="ctr">
              <a:buNone/>
            </a:pPr>
            <a:r>
              <a:rPr lang="en-US" altLang="en-US" sz="2400" b="0" kern="0" dirty="0" smtClean="0"/>
              <a:t>Sites that impact groundwater</a:t>
            </a:r>
          </a:p>
          <a:p>
            <a:pPr marL="0" indent="0" algn="ctr">
              <a:buNone/>
            </a:pPr>
            <a:r>
              <a:rPr lang="en-US" altLang="en-US" sz="2000" kern="0" dirty="0" err="1" smtClean="0"/>
              <a:t>GeoTracker</a:t>
            </a:r>
            <a:endParaRPr lang="en-US" altLang="en-US" sz="2000" kern="0" dirty="0" smtClean="0"/>
          </a:p>
          <a:p>
            <a:pPr marL="0" indent="0" algn="ctr">
              <a:buNone/>
            </a:pPr>
            <a:r>
              <a:rPr lang="en-US" sz="1800" u="sng" dirty="0" smtClean="0">
                <a:hlinkClick r:id="rId3"/>
              </a:rPr>
              <a:t>http://geotracker.waterboards.ca.gov/</a:t>
            </a:r>
            <a:endParaRPr lang="en-US" altLang="en-US" sz="1800" u="sng" kern="0" dirty="0" smtClean="0">
              <a:solidFill>
                <a:srgbClr val="00D1C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400" b="0" kern="0" dirty="0"/>
          </a:p>
          <a:p>
            <a:pPr marL="0" indent="0" algn="ctr">
              <a:buNone/>
            </a:pPr>
            <a:r>
              <a:rPr lang="en-US" altLang="en-US" sz="2400" b="0" kern="0" dirty="0" err="1" smtClean="0">
                <a:solidFill>
                  <a:schemeClr val="accent6">
                    <a:lumMod val="75000"/>
                  </a:schemeClr>
                </a:solidFill>
              </a:rPr>
              <a:t>CalRecycle</a:t>
            </a:r>
            <a:endParaRPr lang="en-US" altLang="en-US" sz="2400" b="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en-US" sz="2400" b="0" kern="0" dirty="0" smtClean="0"/>
              <a:t>Landfills</a:t>
            </a:r>
          </a:p>
          <a:p>
            <a:pPr marL="0" indent="0" algn="ctr">
              <a:buNone/>
            </a:pPr>
            <a:r>
              <a:rPr lang="en-US" altLang="en-US" sz="2000" kern="0" dirty="0" smtClean="0"/>
              <a:t>Solid Waste Information System (SWIS)</a:t>
            </a:r>
            <a:endParaRPr lang="en-US" sz="2000" dirty="0" smtClean="0">
              <a:hlinkClick r:id="rId4"/>
            </a:endParaRPr>
          </a:p>
          <a:p>
            <a:pPr marL="0" indent="0" algn="ctr">
              <a:buNone/>
            </a:pPr>
            <a:r>
              <a:rPr lang="en-US" sz="1800" u="sng" dirty="0" smtClean="0">
                <a:hlinkClick r:id="rId4"/>
              </a:rPr>
              <a:t>www.calrecycle.ca.gov/SwFacilities/Directory/</a:t>
            </a:r>
            <a:endParaRPr lang="en-US" altLang="en-US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5400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061" y="211015"/>
            <a:ext cx="6477000" cy="57443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158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 Installations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 Identified To Date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76293" y="1384801"/>
            <a:ext cx="4170556" cy="3436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95" y="1213937"/>
            <a:ext cx="7620000" cy="5505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7799" y="121393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1,069.7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B8B2DFF-0E44-4376-96E6-68F7C358761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86BB3B9-CA74-4BDD-9F40-FEA03A04BEC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D1B610E-7623-47CB-90C0-77473878662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E4E3F6E-2E02-4743-B1C1-B690D1E26E5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74245F6-D35A-4728-8587-F5073788DF1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ED03A73-2591-40F6-855E-7CBB71D09D3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1CD6A44-CB41-42C5-AD2A-3DCD34CFBD3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2B36BCA-97BE-4D37-AF4D-5EF68A81D08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793B137-6623-4DDB-98FB-98E7ECD16A0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17EE880-2A92-46A4-9DA6-E03827654A9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0D2A5C3-FDE1-4370-91B1-97746E37A34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D2626C3-28B6-4264-8617-5F86BD2836B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43B8BE8-D88E-4651-AEA1-91A8CC5F05F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7443DD9-3D98-42CF-8D3B-1BC81DD3AA3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F662AC2-84CD-45F4-BE6C-63D1D6A0C89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D112876-2ABB-474F-84E7-F7524F16D89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480F0BF-F837-47D8-8893-00860A3EEC5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E5E247E-E30B-41CE-8D79-E041A0A0833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2562036-D0F7-453C-B66C-CE375B4A92F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033CC59-5BA5-4E25-A4CD-EECB5461297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03314AD-00D4-4567-A032-C1743DDD74C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FABD036-8935-4E6C-83EE-F377C70210E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DE50ECA-E396-48A7-A78D-883A6186A27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10D1F14-53F0-4B98-BE82-E1A1ACAB3DB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6E81583-2A51-4CAA-AF31-C77E11411C4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5FB0F8B-634E-4771-97C0-D352D63A136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C920D6F-1500-475B-9551-A6764267BA5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FE79325-2F4F-4818-8E40-632F545F0F7C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8FEC1E7-8008-4E62-B437-580A66E3C08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CD37076-4276-4AE0-A710-C99921BD5A0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EAA3086-D354-4AD7-B541-165BC2CAA4E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9A52EC1-C8DB-4621-AB34-88793665754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E842ABF-A1A3-4002-97D3-679558F5BC5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C2BC1C3-64BF-43E6-B81F-E4C940598CF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F95A885-89EA-4ACF-9948-4254732A821D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B4E3E56F-8461-4140-9CF7-968B7349811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8F30DA9-FF5C-4297-B611-672195E4E9D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63EEB58-E4EB-4BC4-B576-91914B87FAB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37AC006-9514-48FB-85B5-7B62B4325819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5154D6A-C226-42C4-8469-79C4793EA88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7BC639D-337F-4C6B-992B-54BCFAA40EC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B63FC81B-55BC-473D-9D8A-7248FF38256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ECC6ECC-B86E-478A-83E8-FF4083FE754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BAB26BE-5F7B-4859-B706-8722BDBA301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D00E17B-5BB5-48D8-AD00-DD3944099C8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C93E07D-C050-4E51-96AF-02851E21B6A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BC17A63-9278-4DD9-9590-A403AE68B72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09E8C21-2028-4896-8C67-FD065F2E91F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9BC4FBB-0DDB-4951-A009-4CEB0D25EDC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433F909-0808-461E-A234-DD4F686D197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17872</TotalTime>
  <Words>694</Words>
  <Application>Microsoft Office PowerPoint</Application>
  <PresentationFormat>On-screen Show (4:3)</PresentationFormat>
  <Paragraphs>159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Malgun Gothic</vt:lpstr>
      <vt:lpstr>ＭＳ Ｐゴシック</vt:lpstr>
      <vt:lpstr>Arial</vt:lpstr>
      <vt:lpstr>Calibri</vt:lpstr>
      <vt:lpstr>Latha</vt:lpstr>
      <vt:lpstr>Custom Design</vt:lpstr>
      <vt:lpstr>Blank Presentation</vt:lpstr>
      <vt:lpstr>PowerPoint Presentation</vt:lpstr>
      <vt:lpstr>Why Renewables on Potentially Contaminated 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RE-Powering’s Electronic Decision Tree</vt:lpstr>
      <vt:lpstr>RE-Powering’s Electronic Decision Tree</vt:lpstr>
      <vt:lpstr>RE-Powering’s Electronic Decision Tree</vt:lpstr>
      <vt:lpstr>RE-Powering’s Electronic Decision Tree </vt:lpstr>
      <vt:lpstr>Considerations for Brownfields</vt:lpstr>
      <vt:lpstr>Considerations for Brownfields</vt:lpstr>
      <vt:lpstr>Considerations for Landfills</vt:lpstr>
      <vt:lpstr>PowerPoint Presentation</vt:lpstr>
      <vt:lpstr>PowerPoint Presentation</vt:lpstr>
      <vt:lpstr>PowerPoint Presentation</vt:lpstr>
    </vt:vector>
  </TitlesOfParts>
  <Company>SRA International,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remick</dc:creator>
  <cp:lastModifiedBy>Irwin, Karen</cp:lastModifiedBy>
  <cp:revision>697</cp:revision>
  <cp:lastPrinted>2015-07-16T14:23:58Z</cp:lastPrinted>
  <dcterms:created xsi:type="dcterms:W3CDTF">2008-06-17T20:48:28Z</dcterms:created>
  <dcterms:modified xsi:type="dcterms:W3CDTF">2016-03-03T19:36:46Z</dcterms:modified>
</cp:coreProperties>
</file>